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8" r:id="rId8"/>
    <p:sldId id="267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3972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415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6710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453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1018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223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9049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3167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722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8274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140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AD015-22B0-47E5-8EEC-DA5E632D1B1A}" type="datetimeFigureOut">
              <a:rPr lang="pl-PL" smtClean="0"/>
              <a:t>2015-02-17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A1D73-7F4B-44E4-AB75-F51358D654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9222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5256584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Wykonanie wyroków Trybunału </a:t>
            </a:r>
            <a:r>
              <a:rPr lang="pl-PL" dirty="0" smtClean="0"/>
              <a:t>Konstytucyjnego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3000" dirty="0" smtClean="0"/>
              <a:t>- z </a:t>
            </a:r>
            <a:r>
              <a:rPr lang="pl-PL" sz="3000" dirty="0"/>
              <a:t>dnia 21 października 2014 r., sygn. akt K </a:t>
            </a:r>
            <a:r>
              <a:rPr lang="pl-PL" sz="3000" dirty="0" smtClean="0"/>
              <a:t>38/13</a:t>
            </a:r>
            <a:br>
              <a:rPr lang="pl-PL" sz="3000" dirty="0" smtClean="0"/>
            </a:br>
            <a:r>
              <a:rPr lang="pl-PL" sz="3000" dirty="0" smtClean="0"/>
              <a:t/>
            </a:r>
            <a:br>
              <a:rPr lang="pl-PL" sz="3000" dirty="0" smtClean="0"/>
            </a:br>
            <a:r>
              <a:rPr lang="pl-PL" sz="3000" dirty="0" smtClean="0"/>
              <a:t>- z </a:t>
            </a:r>
            <a:r>
              <a:rPr lang="pl-PL" sz="3000" dirty="0"/>
              <a:t>dnia 18 listopada 2014 r., sygn. akt SK 7/11</a:t>
            </a:r>
            <a:r>
              <a:rPr lang="pl-PL" sz="3200" dirty="0"/>
              <a:t/>
            </a:r>
            <a:br>
              <a:rPr lang="pl-PL" sz="3200" dirty="0"/>
            </a:b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79981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>
                <a:solidFill>
                  <a:schemeClr val="accent6">
                    <a:lumMod val="75000"/>
                  </a:schemeClr>
                </a:solidFill>
              </a:rPr>
              <a:t>Realizacja wyroku Trybunału Konstytucyjnego z dnia 18 listopada 2014 r.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Proponuje się rezygnację z regulacji uniemożliwiającej przyznanie prawa do świadczenia pielęgnacyjnego osobie, która rezygnuje z zatrudnienia lub innej pracy zarobkowej w związku z koniecznością sprawowania opieki, nad niepełnosprawnym członkiem rodziny, w sytuacji, gdy członek rodziny osoby sprawującej opiekę ma ustalone prawo do świadczenia pielęgnacyjnego na inną osobę w rodzinie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802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FF00"/>
                </a:solidFill>
              </a:rPr>
              <a:t>Dodatkowe zmiany</a:t>
            </a:r>
            <a:endParaRPr lang="pl-PL" dirty="0">
              <a:solidFill>
                <a:srgbClr val="FFFF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u="sng" dirty="0" smtClean="0">
                <a:solidFill>
                  <a:srgbClr val="FFC000"/>
                </a:solidFill>
              </a:rPr>
              <a:t>Przyznanie świadczenia pielęgnacyjnego emerytom i rencistom</a:t>
            </a:r>
          </a:p>
          <a:p>
            <a:pPr algn="just"/>
            <a:r>
              <a:rPr lang="pl-PL" dirty="0" smtClean="0"/>
              <a:t>Umożliwienie pobierania świadczenia pielęgnacyjnego przez osoby pobierające emerytury i renty</a:t>
            </a:r>
          </a:p>
          <a:p>
            <a:pPr algn="just"/>
            <a:r>
              <a:rPr lang="pl-PL" dirty="0" smtClean="0"/>
              <a:t>świadczenie </a:t>
            </a:r>
            <a:r>
              <a:rPr lang="pl-PL" dirty="0"/>
              <a:t>pielęgnacyjne będzie przysługiwać w wysokości różnicy pomiędzy kwotą świadczenia pielęgnacyjnego a kwotą pobieranej </a:t>
            </a:r>
            <a:r>
              <a:rPr lang="pl-PL" dirty="0" smtClean="0"/>
              <a:t>emerytury lub renty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519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FF0000"/>
                </a:solidFill>
              </a:rPr>
              <a:t>Wyrok </a:t>
            </a:r>
            <a:r>
              <a:rPr lang="pl-PL" dirty="0">
                <a:solidFill>
                  <a:srgbClr val="FF0000"/>
                </a:solidFill>
              </a:rPr>
              <a:t>z dnia 21 października 2014 r.</a:t>
            </a: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l-PL" u="sng" dirty="0"/>
              <a:t>Trybunał Konstytucyjny orzekł, że </a:t>
            </a:r>
          </a:p>
          <a:p>
            <a:pPr lvl="0" algn="just"/>
            <a:r>
              <a:rPr lang="pl-PL" dirty="0"/>
              <a:t>art. 16a ust. 2 ustawy o świadczeniach rodzinnych, zgodnie z którym prawo do specjalnego zasiłku opiekuńczego uzależnione jest od spełnienia kryterium dochodowego, </a:t>
            </a:r>
            <a:r>
              <a:rPr lang="pl-PL" b="1" dirty="0"/>
              <a:t> jest</a:t>
            </a:r>
            <a:r>
              <a:rPr lang="pl-PL" dirty="0"/>
              <a:t> </a:t>
            </a:r>
            <a:r>
              <a:rPr lang="pl-PL" b="1" dirty="0"/>
              <a:t>zgodny</a:t>
            </a:r>
            <a:r>
              <a:rPr lang="pl-PL" dirty="0"/>
              <a:t> z art. 2, art. 32 ust. 1 i art. 69 Konstytucji </a:t>
            </a:r>
            <a:r>
              <a:rPr lang="pl-PL" dirty="0" smtClean="0"/>
              <a:t>RP </a:t>
            </a:r>
            <a:endParaRPr lang="pl-PL" dirty="0"/>
          </a:p>
          <a:p>
            <a:pPr lvl="0" algn="just"/>
            <a:r>
              <a:rPr lang="pl-PL" dirty="0"/>
              <a:t>art. 17 ust. 1b ustawy o świadczeniach rodzinnych,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zakresie, w jakim różnicuje prawo do świadczenia pielęgnacyjnego osób sprawujących opiekę nad osobą niepełnosprawną po ukończeniu przez nią wieku określonego w tym przepisie ze względu na moment powstania niepełnosprawności </a:t>
            </a:r>
            <a:r>
              <a:rPr lang="pl-PL" b="1" dirty="0"/>
              <a:t>jest niezgodny</a:t>
            </a:r>
            <a:r>
              <a:rPr lang="pl-PL" dirty="0"/>
              <a:t> z art. 32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ust</a:t>
            </a:r>
            <a:r>
              <a:rPr lang="pl-PL" dirty="0"/>
              <a:t>. 1 Konstytucji </a:t>
            </a:r>
            <a:r>
              <a:rPr lang="pl-PL" dirty="0" smtClean="0"/>
              <a:t>RP </a:t>
            </a:r>
            <a:r>
              <a:rPr lang="pl-PL" dirty="0"/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72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FF0000"/>
                </a:solidFill>
              </a:rPr>
              <a:t>Wyrok z dnia 21 października 2014 r.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u="sng" dirty="0"/>
              <a:t>Z uzasadnienia wyroku wynika, że:</a:t>
            </a:r>
          </a:p>
          <a:p>
            <a:pPr lvl="0" algn="just"/>
            <a:r>
              <a:rPr lang="pl-PL" dirty="0"/>
              <a:t>TK orzekł o częściowej niekonstytucyjności wprowadzenia do ustawy </a:t>
            </a:r>
            <a:r>
              <a:rPr lang="pl-PL" dirty="0" smtClean="0"/>
              <a:t>o </a:t>
            </a:r>
            <a:r>
              <a:rPr lang="pl-PL" dirty="0"/>
              <a:t>świadczeniach rodzinnych kryterium wieku powstania niepełnosprawności, jako przesłanki uzależniającej uzyskanie  świadczenia </a:t>
            </a:r>
            <a:r>
              <a:rPr lang="pl-PL" dirty="0" smtClean="0"/>
              <a:t>pielęgnacyjnego</a:t>
            </a:r>
            <a:endParaRPr lang="pl-PL" dirty="0"/>
          </a:p>
          <a:p>
            <a:pPr lvl="0" algn="just"/>
            <a:r>
              <a:rPr lang="pl-PL" dirty="0"/>
              <a:t>wyrok nie oznacza usunięcia tego kryterium z </a:t>
            </a:r>
            <a:r>
              <a:rPr lang="pl-PL" dirty="0" smtClean="0"/>
              <a:t>ustawy</a:t>
            </a:r>
            <a:endParaRPr lang="pl-PL" dirty="0"/>
          </a:p>
          <a:p>
            <a:pPr lvl="0" algn="just"/>
            <a:r>
              <a:rPr lang="pl-PL" dirty="0"/>
              <a:t>nie stanowi również podstawy do uchylenia decyzji, które już przyznały prawo do świadczenia </a:t>
            </a:r>
            <a:r>
              <a:rPr lang="pl-PL" dirty="0" smtClean="0"/>
              <a:t>pielęgnacyjnego</a:t>
            </a:r>
            <a:endParaRPr lang="pl-PL" dirty="0"/>
          </a:p>
          <a:p>
            <a:pPr lvl="0" algn="just"/>
            <a:r>
              <a:rPr lang="pl-PL" dirty="0"/>
              <a:t>nie kreuje także nowego prawa do żądania świadczenia przez opiekunów dorosłych osób niepełnosprawnych, jeżeli niepełnosprawność ich podopiecznych powstała już po okresie </a:t>
            </a:r>
            <a:r>
              <a:rPr lang="pl-PL" dirty="0" smtClean="0"/>
              <a:t>dzieciństwa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8152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FF0000"/>
                </a:solidFill>
              </a:rPr>
              <a:t>Wyrok z dnia 21 października 2014 r.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l-PL" u="sng" dirty="0"/>
              <a:t>Trybunał Konstytucyjny w uzasadnieniu wskazał:</a:t>
            </a:r>
          </a:p>
          <a:p>
            <a:pPr algn="just"/>
            <a:r>
              <a:rPr lang="pl-PL" dirty="0" smtClean="0"/>
              <a:t>wykonanie wyroku </a:t>
            </a:r>
            <a:r>
              <a:rPr lang="pl-PL" dirty="0"/>
              <a:t>wymaga podjęcia niezbędnych oraz niezwłocznych działań </a:t>
            </a:r>
            <a:r>
              <a:rPr lang="pl-PL" dirty="0" smtClean="0"/>
              <a:t>ustawodawczych</a:t>
            </a:r>
            <a:endParaRPr lang="pl-PL" dirty="0"/>
          </a:p>
          <a:p>
            <a:pPr algn="just"/>
            <a:r>
              <a:rPr lang="pl-PL" dirty="0" smtClean="0"/>
              <a:t>istotnym </a:t>
            </a:r>
            <a:r>
              <a:rPr lang="pl-PL" dirty="0"/>
              <a:t>kryterium przyznania świadczeń powinna być w każdym przypadku ocena faktycznej sytuacji finansowej ich potencjalnych beneficjentów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pomoc finansowa będąca wyrazem alimentowania określonych podmiotów przez całe społeczeństwo powinna być skierowana do tej grupy beneficjentów, którzy faktycznie wymagają takiego wsparcia (musi być powiązana z mechanizmem oceny całokształtu sytuacji majątkowej osób, którym jest przyznawana),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państwo powinno gwarantować pomoc, dzięki której osoby niepełnosprawne będą mogły funkcjonować w społeczeństwie przynajmniej na poziomie minimum umożliwiającego ich egzystencję. 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wsparcie powinno być adresowane przede wszystkim do tych osób, które z uwagi na trudną sytuację majątkową nie są w stanie funkcjonować przynajmniej na poziomie minimum życiowego. </a:t>
            </a:r>
            <a:r>
              <a:rPr lang="pl-PL" b="1" dirty="0"/>
              <a:t>Obiektywną metodą oceny tej sytuacji jest odwołanie się do kryterium dochodu,</a:t>
            </a:r>
            <a:r>
              <a:rPr lang="pl-PL" dirty="0"/>
              <a:t> 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można odmiennie ukształtować reguły wypłacania świadczeń dla tych osób, które sprawują opiekę nad niepełnosprawnymi dziećmi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502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dirty="0">
                <a:solidFill>
                  <a:srgbClr val="FF0000"/>
                </a:solidFill>
              </a:rPr>
              <a:t>Realizacja wyroku Trybunału Konstytucyjnego </a:t>
            </a:r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FF0000"/>
                </a:solidFill>
              </a:rPr>
              <a:t>z </a:t>
            </a:r>
            <a:r>
              <a:rPr lang="pl-PL" sz="3200" dirty="0">
                <a:solidFill>
                  <a:srgbClr val="FF0000"/>
                </a:solidFill>
              </a:rPr>
              <a:t>dnia 21 października 2014 r.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u="sng" dirty="0" smtClean="0">
                <a:solidFill>
                  <a:srgbClr val="92D050"/>
                </a:solidFill>
              </a:rPr>
              <a:t>Jedno świadczenie opiekuńcze</a:t>
            </a:r>
            <a:endParaRPr lang="pl-PL" u="sng" dirty="0">
              <a:solidFill>
                <a:srgbClr val="92D050"/>
              </a:solidFill>
            </a:endParaRPr>
          </a:p>
          <a:p>
            <a:pPr marL="0" indent="0" algn="just">
              <a:buNone/>
            </a:pPr>
            <a:r>
              <a:rPr lang="pl-PL" dirty="0" smtClean="0"/>
              <a:t>wszystkim </a:t>
            </a:r>
            <a:r>
              <a:rPr lang="pl-PL" dirty="0"/>
              <a:t>osobom, które nie podejmują lub rezygnują z zatrudnienia lub innej pracy zarobkowej w celu sprawowania opieki nad niepełnosprawnym członkiem </a:t>
            </a:r>
            <a:r>
              <a:rPr lang="pl-PL" dirty="0" smtClean="0"/>
              <a:t>rodziny </a:t>
            </a:r>
            <a:r>
              <a:rPr lang="pl-PL" dirty="0"/>
              <a:t>przysługiwać będzie jedno świadczenie opiekuńcze tj. świadczenie </a:t>
            </a:r>
            <a:r>
              <a:rPr lang="pl-PL" dirty="0" smtClean="0"/>
              <a:t>pielęgnacyjne 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8706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>
                <a:solidFill>
                  <a:srgbClr val="FF0000"/>
                </a:solidFill>
              </a:rPr>
              <a:t>Realizacja wyroku Trybunału Konstytucyjnego </a:t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FF0000"/>
                </a:solidFill>
              </a:rPr>
              <a:t>z dnia 21 października 2014 r.</a:t>
            </a:r>
            <a:endParaRPr lang="pl-PL" sz="32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u="sng" dirty="0" smtClean="0">
                <a:solidFill>
                  <a:srgbClr val="92D050"/>
                </a:solidFill>
              </a:rPr>
              <a:t>Kryterium dochodowe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świadczenie pielęgnacyjne będzie przysługiwać, jeżeli łączny dochód rodziny osoby sprawującej opiekę oraz rodziny osoby wymagającej opieki </a:t>
            </a:r>
            <a:br>
              <a:rPr lang="pl-PL" dirty="0" smtClean="0"/>
            </a:br>
            <a:r>
              <a:rPr lang="pl-PL" dirty="0" smtClean="0"/>
              <a:t>w przeliczeniu na osobę nie będzie przekraczać kwoty 1000,00 zł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963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>
                <a:solidFill>
                  <a:srgbClr val="FF0000"/>
                </a:solidFill>
              </a:rPr>
              <a:t>Realizacja wyroku Trybunału Konstytucyjnego </a:t>
            </a:r>
            <a:br>
              <a:rPr lang="pl-PL" sz="3600" dirty="0" smtClean="0">
                <a:solidFill>
                  <a:srgbClr val="FF0000"/>
                </a:solidFill>
              </a:rPr>
            </a:br>
            <a:r>
              <a:rPr lang="pl-PL" sz="3600" dirty="0" smtClean="0">
                <a:solidFill>
                  <a:srgbClr val="FF0000"/>
                </a:solidFill>
              </a:rPr>
              <a:t>z dnia 21 października 2014 r.</a:t>
            </a:r>
            <a:endParaRPr lang="pl-PL" sz="3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l-PL" u="sng" dirty="0" smtClean="0">
                <a:solidFill>
                  <a:srgbClr val="92D050"/>
                </a:solidFill>
              </a:rPr>
              <a:t>Zróżnicowanie wysokości świadczenia pielęgnacyjnego</a:t>
            </a:r>
          </a:p>
          <a:p>
            <a:pPr algn="just"/>
            <a:r>
              <a:rPr lang="pl-PL" dirty="0" smtClean="0"/>
              <a:t>wysokość świadczenia pielęgnacyjnego zostanie zróżnicowana w zależności od wieku osoby, nad którą sprawowana jest opieka</a:t>
            </a:r>
          </a:p>
          <a:p>
            <a:pPr algn="just"/>
            <a:r>
              <a:rPr lang="pl-PL" dirty="0" smtClean="0"/>
              <a:t>w przypadku gdy osoba, nad którą sprawowana jest opieka, jest w wieku do ukończenia 18. roku życia lub w wieku do ukończenia 25 jeżeli się uczy </a:t>
            </a:r>
            <a:r>
              <a:rPr lang="pl-PL" dirty="0" smtClean="0">
                <a:sym typeface="Symbol"/>
              </a:rPr>
              <a:t></a:t>
            </a:r>
            <a:r>
              <a:rPr lang="pl-PL" dirty="0" smtClean="0"/>
              <a:t> świadczenie pielęgnacyjne przysługiwać będzie w wysokości 1200 zł do końca 2015 r., </a:t>
            </a:r>
            <a:br>
              <a:rPr lang="pl-PL" dirty="0" smtClean="0"/>
            </a:br>
            <a:r>
              <a:rPr lang="pl-PL" dirty="0" smtClean="0"/>
              <a:t>a od 2016 r. – w wysokości 1300 zł </a:t>
            </a:r>
          </a:p>
          <a:p>
            <a:pPr algn="just"/>
            <a:r>
              <a:rPr lang="pl-PL" dirty="0" smtClean="0"/>
              <a:t>w przypadku gdy opieka sprawowana będzie nad osobą inną, niż wskazana powyżej, świadczenie pielęgnacyjne, od dnia wejścia w życie projektowanej ustawy, przysługiwać będzie w wysokości 800 zł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866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>
                <a:solidFill>
                  <a:srgbClr val="FF0000"/>
                </a:solidFill>
              </a:rPr>
              <a:t>Realizacja wyroku Trybunału Konstytucyjnego </a:t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FF0000"/>
                </a:solidFill>
              </a:rPr>
              <a:t>z dnia 21 października 2014 r.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pl-PL" u="sng" dirty="0" smtClean="0">
              <a:solidFill>
                <a:srgbClr val="92D050"/>
              </a:solidFill>
            </a:endParaRPr>
          </a:p>
          <a:p>
            <a:pPr marL="0" indent="0" algn="just">
              <a:buNone/>
            </a:pPr>
            <a:r>
              <a:rPr lang="pl-PL" u="sng" dirty="0" smtClean="0">
                <a:solidFill>
                  <a:srgbClr val="92D050"/>
                </a:solidFill>
              </a:rPr>
              <a:t>Prawa nabyte</a:t>
            </a:r>
          </a:p>
          <a:p>
            <a:pPr algn="just"/>
            <a:r>
              <a:rPr lang="pl-PL" dirty="0" smtClean="0"/>
              <a:t>do osób, które nabyły uprawnienie do świadczenia pielęgnacyjnego na podstawie obowiązujących obecnie przepisów, stosować się będzie przepisy dotychczasowe (opiekunowie, którzy nabyli uprawnienie do świadczenia pielęgnacyjnego przed dniem wejścia w życie projektowanych regulacji, nie będą musieli spełniać wymogu kryterium dochodowego oraz wysokość przysługującego im świadczenia pielęgnacyjnego nie będzie uzależniona od wieku osoby, nad którą sprawowana jest opieka)</a:t>
            </a:r>
          </a:p>
          <a:p>
            <a:pPr algn="just"/>
            <a:r>
              <a:rPr lang="pl-PL" dirty="0" smtClean="0"/>
              <a:t>osoby, które do tej pory były uprawnione do specjalnego zasiłku opiekuńczego będą miały możliwość pobierania go na zasadach dotychczasowych (również na kolejne okresy zasiłkowe przewidziane w ustawie o świadczeniach rodzinnych).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7262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  <a:t>Wyrok z dnia 18 listopada2014 r.</a:t>
            </a:r>
            <a:endParaRPr lang="pl-PL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Trybunał </a:t>
            </a:r>
            <a:r>
              <a:rPr lang="pl-PL" dirty="0"/>
              <a:t>Konstytucyjny orzekł, że art. </a:t>
            </a:r>
            <a:r>
              <a:rPr lang="pl-PL" b="1" dirty="0"/>
              <a:t>17 ust. 5 pkt 4</a:t>
            </a:r>
            <a:r>
              <a:rPr lang="pl-PL" dirty="0"/>
              <a:t> ustawy o świadczeniach rodzinnych, w brzmieniu obowiązującym do 13 października 2011 r., w zakresie, w jakim uniemożliwia przyznanie prawa do świadczenia pielęgnacyjnego rodzicowi (opiekunowi faktycznemu), który rezygnuje z zatrudnienia lub innej pracy zarobkowej w związku z koniecznością sprawowania opieki, </a:t>
            </a:r>
            <a:br>
              <a:rPr lang="pl-PL" dirty="0"/>
            </a:br>
            <a:r>
              <a:rPr lang="pl-PL" dirty="0"/>
              <a:t>o której mowa w art. 17 ust. 1 tej ustawy, nad niepełnosprawnym dzieckiem, w sytuacji, gdy drugi z rodziców (opiekunów faktycznych) ma ustalone prawo do świadczenia pielęgnacyjnego na inne dziecko w rodzinie, </a:t>
            </a:r>
            <a:r>
              <a:rPr lang="pl-PL" b="1" dirty="0"/>
              <a:t>jest niezgodny</a:t>
            </a:r>
            <a:r>
              <a:rPr lang="pl-PL" dirty="0"/>
              <a:t> z art. 71 ust. 1 zdanie drugie </a:t>
            </a:r>
            <a:r>
              <a:rPr lang="pl-PL" dirty="0" smtClean="0"/>
              <a:t>Konstytucji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789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580</Words>
  <Application>Microsoft Office PowerPoint</Application>
  <PresentationFormat>Pokaz na ekranie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Motyw pakietu Office</vt:lpstr>
      <vt:lpstr>Wykonanie wyroków Trybunału Konstytucyjnego  - z dnia 21 października 2014 r., sygn. akt K 38/13  - z dnia 18 listopada 2014 r., sygn. akt SK 7/11 </vt:lpstr>
      <vt:lpstr>Wyrok z dnia 21 października 2014 r.</vt:lpstr>
      <vt:lpstr>Wyrok z dnia 21 października 2014 r.</vt:lpstr>
      <vt:lpstr>Wyrok z dnia 21 października 2014 r.</vt:lpstr>
      <vt:lpstr>Realizacja wyroku Trybunału Konstytucyjnego  z dnia 21 października 2014 r.</vt:lpstr>
      <vt:lpstr>Realizacja wyroku Trybunału Konstytucyjnego  z dnia 21 października 2014 r.</vt:lpstr>
      <vt:lpstr>Realizacja wyroku Trybunału Konstytucyjnego  z dnia 21 października 2014 r.</vt:lpstr>
      <vt:lpstr>Realizacja wyroku Trybunału Konstytucyjnego  z dnia 21 października 2014 r.</vt:lpstr>
      <vt:lpstr>Wyrok z dnia 18 listopada2014 r.</vt:lpstr>
      <vt:lpstr>Realizacja wyroku Trybunału Konstytucyjnego z dnia 18 listopada 2014 r.</vt:lpstr>
      <vt:lpstr>Dodatkowe zmiany</vt:lpstr>
    </vt:vector>
  </TitlesOfParts>
  <Company>MPiPS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Wykonanie wyroków Trybunału Konstytucyjnego z dnia 21 października 2014 r., sygn. akt K 38/13, oraz z dnia 18 listopada 2014 r., sygn. akt SK 7/11</dc:title>
  <dc:creator>Aleksandra Brodzka</dc:creator>
  <cp:lastModifiedBy>Grazyna Mlonka</cp:lastModifiedBy>
  <cp:revision>14</cp:revision>
  <dcterms:created xsi:type="dcterms:W3CDTF">2015-02-02T13:36:25Z</dcterms:created>
  <dcterms:modified xsi:type="dcterms:W3CDTF">2015-02-17T12:00:55Z</dcterms:modified>
</cp:coreProperties>
</file>